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4" r:id="rId4"/>
    <p:sldId id="268" r:id="rId5"/>
    <p:sldId id="269" r:id="rId6"/>
    <p:sldId id="270" r:id="rId7"/>
    <p:sldId id="272" r:id="rId8"/>
    <p:sldId id="273" r:id="rId9"/>
    <p:sldId id="261" r:id="rId10"/>
    <p:sldId id="263" r:id="rId11"/>
    <p:sldId id="262" r:id="rId12"/>
    <p:sldId id="257" r:id="rId13"/>
    <p:sldId id="265" r:id="rId14"/>
    <p:sldId id="267" r:id="rId15"/>
    <p:sldId id="274" r:id="rId16"/>
    <p:sldId id="266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175BD-21C9-4834-B602-D68A636E669A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EE204-4F4B-4C3A-93D9-EEDD99E9D5C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103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2328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91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732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989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326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15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13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647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118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709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665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971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86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291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88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E204-4F4B-4C3A-93D9-EEDD99E9D5C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67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13C5-6B52-4EA9-83E0-0AABDB5E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65E43-84A9-4069-BC9D-47BC9028E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4AAC-16DA-458B-B038-21FA3878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B4696-385D-4A4F-BAC9-7D06151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5372-CB98-4C67-93DA-699E740D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58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642-6E7B-4EC4-9D03-5EF56132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AF9B-8B9B-4D88-94D6-1F6EC9B5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CB05-F0EF-4D8E-8227-1EE048E4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17B8-B9B2-49AA-82CF-9394CAFA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8EE3-4D92-495F-B046-DB13A351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77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7CCD1-5DF3-4E74-A5FB-261DD6EE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7D2F4-837E-467A-8F3E-4E8BD89E9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C191-13CA-44FC-A12F-8A429522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FDBA-BB1E-4FBF-B918-04BD4818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4C0C2-3CBD-42BF-A9F5-D576E67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76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9323-A5D3-4208-9647-EC0356E5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6B2A-45A6-4FB6-ADDE-79995AE9F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191E-4574-4F1B-BCC1-41424BA8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EB4A-829C-4678-A1E7-42E8A7E6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43EF-712B-4BF3-A240-C4D78E3A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960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6686-A623-4897-8060-DAB8CCE9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89F1-DD3C-4E7A-A1F9-6C253ACA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4B9C-CA12-4A20-A209-CF6140CB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8CBBC-B19D-4A03-8D0F-E06DADF9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BE2A-80D0-45C3-A400-E1AF3EFD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450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EA28-1CB3-4B9E-B14D-EAEB8C26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8202-A8D7-4808-8914-113B9160F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966F0-3C66-4CD1-A059-BC76EE99B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FEE9C-BD8C-45C3-924C-B83A8255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ECAF0-F9F0-4445-A4A8-B4F4439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2C67-9671-4A16-9435-0E361FCB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017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9D08-0C21-41A5-B401-F3332C5D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29F5-2911-4923-94B1-529A97D0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8DB0-3771-4534-A62D-B5585D08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10436-387D-462D-810A-5A95391C2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281EF-DE57-447C-A344-B43FCBB4B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5D00C-B0B3-4FF7-8D7A-D6A0E40E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96670-5D6E-49FC-9587-F3E9E7F6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463F-15C9-498B-A68B-E0C1D4CB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6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924C-961A-40D1-AF79-305324DE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F92A3-877A-4CA9-B25F-F0BFF1E2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04A77-5C42-44FB-ABA4-630730A0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9C134-155D-46F2-B03F-2D85B331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61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07887-A230-47CD-9669-E10A6F3E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A1812-5707-4FFE-8EF1-1FC7803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858F-D891-4A60-A5CF-D530660C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78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809A-903A-4D7A-97AB-C3592563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76FD-38C2-4A61-BDE1-3C2E652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8B6E2-AAEF-4705-ABA9-B6C8C9DB7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C9FBF-BDAA-4297-B7E1-64F41A2B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5D67E-68C5-49FE-9AE1-CEBD5E69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4D3E6-A77F-4185-B285-9FD7170A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530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123-2D05-448F-95D2-6EA38B65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176DA-6EB3-4AE7-AE11-EBB8487C5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D80B3-EAF0-4FC3-83E6-6AF6106C4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B96F-16AD-4BA3-BABD-87124F9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4A35-79D2-4F1A-91FB-C21B48E3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020D-11A8-46B0-B631-FF131ACD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6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758EF-E1C3-4243-9C8D-5C13527A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E87D0-ECFE-4D3B-8D86-D393D60F2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7C01-B873-4E11-8A08-6D984E048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1978B-77F5-47E0-A2F5-C89452C091EC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B1E8-260B-43A7-B764-AFFCEAA4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D0E25-A9E1-4470-9C2A-F8291CE15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5D68-E6DD-4BE8-93CA-61DB6111904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20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poker chips&#10;&#10;Description automatically generated with medium confidence">
            <a:extLst>
              <a:ext uri="{FF2B5EF4-FFF2-40B4-BE49-F238E27FC236}">
                <a16:creationId xmlns:a16="http://schemas.microsoft.com/office/drawing/2014/main" id="{EC24CF94-830A-706F-4374-CDE16C57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28" cy="7212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AB4CE-82F0-4842-629F-D7855A4FD2C8}"/>
              </a:ext>
            </a:extLst>
          </p:cNvPr>
          <p:cNvSpPr/>
          <p:nvPr/>
        </p:nvSpPr>
        <p:spPr>
          <a:xfrm>
            <a:off x="-196760" y="431715"/>
            <a:ext cx="788658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‘</a:t>
            </a:r>
            <a:r>
              <a:rPr lang="en-US" sz="72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Poker Online’ </a:t>
            </a:r>
            <a:b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review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96B842-A463-96BD-BB42-FBF116369AB8}"/>
              </a:ext>
            </a:extLst>
          </p:cNvPr>
          <p:cNvSpPr/>
          <p:nvPr/>
        </p:nvSpPr>
        <p:spPr>
          <a:xfrm>
            <a:off x="-2130583" y="2912590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739E50-7E56-433C-B885-5D19D1BA72B0}"/>
              </a:ext>
            </a:extLst>
          </p:cNvPr>
          <p:cNvSpPr/>
          <p:nvPr/>
        </p:nvSpPr>
        <p:spPr>
          <a:xfrm>
            <a:off x="103526" y="3775283"/>
            <a:ext cx="788658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Amit Zohar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Ofek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Ben-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Atar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 Ophir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Nahshoni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Golan Parsha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781817-EFFA-0F4A-DD6E-965ECABA1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3902476"/>
            <a:ext cx="453164" cy="453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C3E59DB-776A-41B3-1E14-759DCAE2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190037"/>
            <a:ext cx="453164" cy="4531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955DF6E-3570-B59C-53E6-E97C77B2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5777102"/>
            <a:ext cx="453164" cy="4531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F7E3FF-846F-24BC-5409-383B27A89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4548048"/>
            <a:ext cx="453164" cy="45316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0D5C7C2-11A2-F77F-D5A5-B4A449000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7974A-7F0B-997F-0280-BF9441573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15" t="29682" r="14732" b="16825"/>
          <a:stretch/>
        </p:blipFill>
        <p:spPr>
          <a:xfrm>
            <a:off x="2415345" y="735107"/>
            <a:ext cx="7011684" cy="61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Diagram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42DCD74-BA40-AFF3-344A-42D37019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2705559"/>
            <a:ext cx="1099456" cy="117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B4CFF-8E0D-15CE-BAA1-B283F4D5E97B}"/>
              </a:ext>
            </a:extLst>
          </p:cNvPr>
          <p:cNvSpPr txBox="1"/>
          <p:nvPr/>
        </p:nvSpPr>
        <p:spPr>
          <a:xfrm>
            <a:off x="2177496" y="3789710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Lobby</a:t>
            </a:r>
            <a:endParaRPr lang="en-IL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7D9CB5A-D2E6-33D1-DC0B-99ED78AC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44" y="961926"/>
            <a:ext cx="1099456" cy="1170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AF51E-74A9-8C62-07D3-78BB609937C9}"/>
              </a:ext>
            </a:extLst>
          </p:cNvPr>
          <p:cNvSpPr txBox="1"/>
          <p:nvPr/>
        </p:nvSpPr>
        <p:spPr>
          <a:xfrm>
            <a:off x="2592647" y="2096647"/>
            <a:ext cx="109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</a:t>
            </a:r>
            <a:endParaRPr lang="en-I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5FA95-FA27-3F5B-3645-5B2F2BEB938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486858" y="1285593"/>
            <a:ext cx="2151940" cy="5092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EA76ABB-7FA3-60D6-89A8-B513F01A7472}"/>
              </a:ext>
            </a:extLst>
          </p:cNvPr>
          <p:cNvSpPr/>
          <p:nvPr/>
        </p:nvSpPr>
        <p:spPr>
          <a:xfrm>
            <a:off x="5638798" y="97546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Register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802FD1-330C-28FB-B617-988677618137}"/>
              </a:ext>
            </a:extLst>
          </p:cNvPr>
          <p:cNvCxnSpPr>
            <a:cxnSpLocks/>
          </p:cNvCxnSpPr>
          <p:nvPr/>
        </p:nvCxnSpPr>
        <p:spPr>
          <a:xfrm flipV="1">
            <a:off x="3425905" y="3064805"/>
            <a:ext cx="2120599" cy="3352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B653CC-A237-6B57-8D1A-865F3F3103CE}"/>
              </a:ext>
            </a:extLst>
          </p:cNvPr>
          <p:cNvSpPr/>
          <p:nvPr/>
        </p:nvSpPr>
        <p:spPr>
          <a:xfrm>
            <a:off x="5546503" y="2744453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Create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52B91-BC84-402D-93CC-C934EBE6C4DE}"/>
              </a:ext>
            </a:extLst>
          </p:cNvPr>
          <p:cNvCxnSpPr>
            <a:cxnSpLocks/>
          </p:cNvCxnSpPr>
          <p:nvPr/>
        </p:nvCxnSpPr>
        <p:spPr>
          <a:xfrm>
            <a:off x="3388894" y="3425272"/>
            <a:ext cx="2157609" cy="3193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13407A-E89A-9582-D9B0-6614558DCB52}"/>
              </a:ext>
            </a:extLst>
          </p:cNvPr>
          <p:cNvSpPr/>
          <p:nvPr/>
        </p:nvSpPr>
        <p:spPr>
          <a:xfrm>
            <a:off x="5546502" y="3460580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Join Room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FFB6A783-DB3E-24BE-D81F-6449B0D0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61" y="4493011"/>
            <a:ext cx="1099456" cy="1170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9022EC-E2FE-E907-C7EC-31CE1DAE3857}"/>
              </a:ext>
            </a:extLst>
          </p:cNvPr>
          <p:cNvSpPr txBox="1"/>
          <p:nvPr/>
        </p:nvSpPr>
        <p:spPr>
          <a:xfrm>
            <a:off x="2182530" y="5706035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in Game</a:t>
            </a:r>
            <a:endParaRPr lang="en-I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10861-A957-FEF1-8130-01CC844C77FA}"/>
              </a:ext>
            </a:extLst>
          </p:cNvPr>
          <p:cNvCxnSpPr>
            <a:cxnSpLocks/>
          </p:cNvCxnSpPr>
          <p:nvPr/>
        </p:nvCxnSpPr>
        <p:spPr>
          <a:xfrm flipV="1">
            <a:off x="3489895" y="4971018"/>
            <a:ext cx="1963848" cy="2242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972DE8B-4C92-21EB-0A22-8DFE05F10A59}"/>
              </a:ext>
            </a:extLst>
          </p:cNvPr>
          <p:cNvSpPr/>
          <p:nvPr/>
        </p:nvSpPr>
        <p:spPr>
          <a:xfrm>
            <a:off x="5453743" y="4660894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82177-4314-BF7A-B105-7608AAC1A8F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462917" y="1771340"/>
            <a:ext cx="2175880" cy="2073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5ABB8C1-EBC1-D82E-139F-572801E1F036}"/>
              </a:ext>
            </a:extLst>
          </p:cNvPr>
          <p:cNvSpPr/>
          <p:nvPr/>
        </p:nvSpPr>
        <p:spPr>
          <a:xfrm>
            <a:off x="5638797" y="1668566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Log-in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08EC36-16EF-599F-2460-6AE83790333C}"/>
              </a:ext>
            </a:extLst>
          </p:cNvPr>
          <p:cNvSpPr/>
          <p:nvPr/>
        </p:nvSpPr>
        <p:spPr>
          <a:xfrm>
            <a:off x="5453742" y="5382479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811129-2538-345E-32A9-F00B2C0B881E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489895" y="5195274"/>
            <a:ext cx="1963847" cy="497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072F588-CDC9-E47C-6A7A-BD6916DBB43A}"/>
              </a:ext>
            </a:extLst>
          </p:cNvPr>
          <p:cNvSpPr/>
          <p:nvPr/>
        </p:nvSpPr>
        <p:spPr>
          <a:xfrm>
            <a:off x="5453741" y="6161868"/>
            <a:ext cx="2688771" cy="6202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Raise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CE268-8914-89C6-F978-9597B2526BC2}"/>
              </a:ext>
            </a:extLst>
          </p:cNvPr>
          <p:cNvCxnSpPr>
            <a:cxnSpLocks/>
          </p:cNvCxnSpPr>
          <p:nvPr/>
        </p:nvCxnSpPr>
        <p:spPr>
          <a:xfrm>
            <a:off x="3486858" y="5195274"/>
            <a:ext cx="1972956" cy="12135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BB4BD7AD-A9AB-9083-7017-4CA19C7F1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3FE897CE-C66E-B95B-8581-FB02A44C6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4042734"/>
            <a:ext cx="1118432" cy="1118432"/>
          </a:xfrm>
          <a:prstGeom prst="rect">
            <a:avLst/>
          </a:prstGeom>
        </p:spPr>
      </p:pic>
      <p:pic>
        <p:nvPicPr>
          <p:cNvPr id="113" name="Picture 112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53EC041B-CFED-72EC-60E9-D662FEAE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" y="2476823"/>
            <a:ext cx="1500724" cy="1313134"/>
          </a:xfrm>
          <a:prstGeom prst="rect">
            <a:avLst/>
          </a:prstGeom>
        </p:spPr>
      </p:pic>
      <p:pic>
        <p:nvPicPr>
          <p:cNvPr id="79" name="Picture 78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B9C4464-CBD6-9111-7779-7131162A5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81"/>
            <a:ext cx="1500724" cy="13131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189977-82B5-49D6-B88E-F0775D793A2A}"/>
              </a:ext>
            </a:extLst>
          </p:cNvPr>
          <p:cNvSpPr txBox="1"/>
          <p:nvPr/>
        </p:nvSpPr>
        <p:spPr>
          <a:xfrm>
            <a:off x="287874" y="2268032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98A55B-2B52-452D-9796-A9DB2092D932}"/>
              </a:ext>
            </a:extLst>
          </p:cNvPr>
          <p:cNvSpPr txBox="1"/>
          <p:nvPr/>
        </p:nvSpPr>
        <p:spPr>
          <a:xfrm>
            <a:off x="9322860" y="965941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DataBase</a:t>
            </a:r>
            <a:endParaRPr lang="en-IL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898A6-C755-6481-4B3E-73EAEC187D63}"/>
              </a:ext>
            </a:extLst>
          </p:cNvPr>
          <p:cNvSpPr txBox="1"/>
          <p:nvPr/>
        </p:nvSpPr>
        <p:spPr>
          <a:xfrm>
            <a:off x="4664663" y="735108"/>
            <a:ext cx="208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Server-Hub</a:t>
            </a:r>
            <a:endParaRPr lang="en-IL" sz="2400" b="1" dirty="0"/>
          </a:p>
        </p:txBody>
      </p:sp>
      <p:pic>
        <p:nvPicPr>
          <p:cNvPr id="77" name="Picture 76" descr="Chart&#10;&#10;Description automatically generated">
            <a:extLst>
              <a:ext uri="{FF2B5EF4-FFF2-40B4-BE49-F238E27FC236}">
                <a16:creationId xmlns:a16="http://schemas.microsoft.com/office/drawing/2014/main" id="{A8BCB8FF-2950-E87B-5ADC-287FF78AC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8454654" y="1462126"/>
            <a:ext cx="3146408" cy="463518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1F26C90-3D43-2D2B-57C4-4871968A399A}"/>
              </a:ext>
            </a:extLst>
          </p:cNvPr>
          <p:cNvSpPr txBox="1"/>
          <p:nvPr/>
        </p:nvSpPr>
        <p:spPr>
          <a:xfrm>
            <a:off x="301765" y="74098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7A716E-0FBA-4E20-8691-0D6B08F25738}"/>
              </a:ext>
            </a:extLst>
          </p:cNvPr>
          <p:cNvSpPr txBox="1"/>
          <p:nvPr/>
        </p:nvSpPr>
        <p:spPr>
          <a:xfrm>
            <a:off x="301765" y="3619768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18" name="Picture 117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58363A60-AEF4-F50D-20E2-F652A7D3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4" y="5579806"/>
            <a:ext cx="1118432" cy="111843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E2757F8-CC27-36E0-3FE1-DA2D33DBCF7E}"/>
              </a:ext>
            </a:extLst>
          </p:cNvPr>
          <p:cNvSpPr txBox="1"/>
          <p:nvPr/>
        </p:nvSpPr>
        <p:spPr>
          <a:xfrm>
            <a:off x="263223" y="5161166"/>
            <a:ext cx="9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L" sz="2400" b="1" dirty="0"/>
          </a:p>
        </p:txBody>
      </p:sp>
      <p:pic>
        <p:nvPicPr>
          <p:cNvPr id="121" name="Picture 120" descr="A picture containing icon&#10;&#10;Description automatically generated">
            <a:extLst>
              <a:ext uri="{FF2B5EF4-FFF2-40B4-BE49-F238E27FC236}">
                <a16:creationId xmlns:a16="http://schemas.microsoft.com/office/drawing/2014/main" id="{98185189-AE70-906B-7854-06F9AE020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01" y="1262135"/>
            <a:ext cx="4876800" cy="48768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99A37F8-A420-BA5D-66BE-5C6BCE1CAE41}"/>
              </a:ext>
            </a:extLst>
          </p:cNvPr>
          <p:cNvCxnSpPr>
            <a:cxnSpLocks/>
          </p:cNvCxnSpPr>
          <p:nvPr/>
        </p:nvCxnSpPr>
        <p:spPr>
          <a:xfrm>
            <a:off x="6840805" y="3704910"/>
            <a:ext cx="164410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65817D-4802-3B97-B1E1-F38BFE26AD52}"/>
              </a:ext>
            </a:extLst>
          </p:cNvPr>
          <p:cNvCxnSpPr>
            <a:cxnSpLocks/>
          </p:cNvCxnSpPr>
          <p:nvPr/>
        </p:nvCxnSpPr>
        <p:spPr>
          <a:xfrm>
            <a:off x="1510129" y="1427606"/>
            <a:ext cx="2239133" cy="130209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2813D3-2905-5641-F574-1953BAFE13F7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510129" y="3133390"/>
            <a:ext cx="2239133" cy="17074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73769FA-54BC-4205-F550-D41144363DA5}"/>
              </a:ext>
            </a:extLst>
          </p:cNvPr>
          <p:cNvCxnSpPr>
            <a:cxnSpLocks/>
          </p:cNvCxnSpPr>
          <p:nvPr/>
        </p:nvCxnSpPr>
        <p:spPr>
          <a:xfrm flipV="1">
            <a:off x="1349859" y="3704910"/>
            <a:ext cx="2399403" cy="906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C0657D3-E060-8BF5-DAD3-B282546B08D9}"/>
              </a:ext>
            </a:extLst>
          </p:cNvPr>
          <p:cNvCxnSpPr>
            <a:cxnSpLocks/>
          </p:cNvCxnSpPr>
          <p:nvPr/>
        </p:nvCxnSpPr>
        <p:spPr>
          <a:xfrm flipV="1">
            <a:off x="1388084" y="4081433"/>
            <a:ext cx="2503366" cy="20575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Physical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Logical Ar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chitecture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CD3FDC-49A2-C975-B444-03FEE494DAE5}"/>
              </a:ext>
            </a:extLst>
          </p:cNvPr>
          <p:cNvSpPr txBox="1"/>
          <p:nvPr/>
        </p:nvSpPr>
        <p:spPr>
          <a:xfrm>
            <a:off x="114744" y="920404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Presentation Tier</a:t>
            </a:r>
            <a:endParaRPr lang="en-IL" sz="2400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FBE83-CC08-D116-6C26-6BBAA1376E7A}"/>
              </a:ext>
            </a:extLst>
          </p:cNvPr>
          <p:cNvSpPr txBox="1"/>
          <p:nvPr/>
        </p:nvSpPr>
        <p:spPr>
          <a:xfrm>
            <a:off x="5206605" y="852929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Application Tier</a:t>
            </a:r>
            <a:endParaRPr lang="en-IL" sz="2400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1A50B-B4D2-E3D9-100D-B5A43E502B95}"/>
              </a:ext>
            </a:extLst>
          </p:cNvPr>
          <p:cNvSpPr txBox="1"/>
          <p:nvPr/>
        </p:nvSpPr>
        <p:spPr>
          <a:xfrm>
            <a:off x="9553598" y="826886"/>
            <a:ext cx="25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Tier</a:t>
            </a:r>
            <a:endParaRPr lang="en-IL" sz="2400" b="1" u="sn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3CC141-B3CD-9025-678A-103058785C1D}"/>
              </a:ext>
            </a:extLst>
          </p:cNvPr>
          <p:cNvCxnSpPr>
            <a:cxnSpLocks/>
          </p:cNvCxnSpPr>
          <p:nvPr/>
        </p:nvCxnSpPr>
        <p:spPr>
          <a:xfrm>
            <a:off x="1992085" y="1613188"/>
            <a:ext cx="0" cy="468964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E1CD5B-9D47-8748-1B9D-6B51BD681030}"/>
              </a:ext>
            </a:extLst>
          </p:cNvPr>
          <p:cNvCxnSpPr>
            <a:cxnSpLocks/>
          </p:cNvCxnSpPr>
          <p:nvPr/>
        </p:nvCxnSpPr>
        <p:spPr>
          <a:xfrm>
            <a:off x="10276113" y="1460865"/>
            <a:ext cx="0" cy="520119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033044-AA88-DEAA-381B-B46ACC16214D}"/>
              </a:ext>
            </a:extLst>
          </p:cNvPr>
          <p:cNvCxnSpPr>
            <a:cxnSpLocks/>
          </p:cNvCxnSpPr>
          <p:nvPr/>
        </p:nvCxnSpPr>
        <p:spPr>
          <a:xfrm>
            <a:off x="1735486" y="2598939"/>
            <a:ext cx="117694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71E069-EF3F-69F9-8BFD-5A003E5021E0}"/>
              </a:ext>
            </a:extLst>
          </p:cNvPr>
          <p:cNvCxnSpPr>
            <a:cxnSpLocks/>
          </p:cNvCxnSpPr>
          <p:nvPr/>
        </p:nvCxnSpPr>
        <p:spPr>
          <a:xfrm>
            <a:off x="1696887" y="4100058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6640FB20-116C-6F6E-2D45-9056D3245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5" y="5136070"/>
            <a:ext cx="1118432" cy="1118432"/>
          </a:xfrm>
          <a:prstGeom prst="rect">
            <a:avLst/>
          </a:prstGeom>
        </p:spPr>
      </p:pic>
      <p:pic>
        <p:nvPicPr>
          <p:cNvPr id="41" name="Picture 40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8CC3E77E-BE36-6E0C-C0B3-8A9218A11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6" y="3570159"/>
            <a:ext cx="1500724" cy="1313134"/>
          </a:xfrm>
          <a:prstGeom prst="rect">
            <a:avLst/>
          </a:prstGeom>
        </p:spPr>
      </p:pic>
      <p:pic>
        <p:nvPicPr>
          <p:cNvPr id="42" name="Picture 41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DFBC6728-15AE-1211-070F-A4C2359C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1" y="2002617"/>
            <a:ext cx="1500724" cy="13131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C3F822C-4D8E-D70F-EEF6-8831F4EFB2AE}"/>
              </a:ext>
            </a:extLst>
          </p:cNvPr>
          <p:cNvSpPr txBox="1"/>
          <p:nvPr/>
        </p:nvSpPr>
        <p:spPr>
          <a:xfrm>
            <a:off x="323000" y="3473323"/>
            <a:ext cx="121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Client-2</a:t>
            </a:r>
            <a:endParaRPr lang="en-IL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2F88F4-880D-35FA-D517-D2EEB4C45284}"/>
              </a:ext>
            </a:extLst>
          </p:cNvPr>
          <p:cNvSpPr txBox="1"/>
          <p:nvPr/>
        </p:nvSpPr>
        <p:spPr>
          <a:xfrm>
            <a:off x="332085" y="1868713"/>
            <a:ext cx="134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Client-1</a:t>
            </a:r>
            <a:endParaRPr lang="en-IL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2F8190-B67F-1757-F8F4-513A61506646}"/>
              </a:ext>
            </a:extLst>
          </p:cNvPr>
          <p:cNvSpPr txBox="1"/>
          <p:nvPr/>
        </p:nvSpPr>
        <p:spPr>
          <a:xfrm>
            <a:off x="291821" y="4749356"/>
            <a:ext cx="119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Client-n</a:t>
            </a:r>
            <a:endParaRPr lang="en-IL" sz="2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784C13-A083-2F7D-C612-1C20B2D3DFA9}"/>
              </a:ext>
            </a:extLst>
          </p:cNvPr>
          <p:cNvCxnSpPr>
            <a:cxnSpLocks/>
          </p:cNvCxnSpPr>
          <p:nvPr/>
        </p:nvCxnSpPr>
        <p:spPr>
          <a:xfrm flipV="1">
            <a:off x="1696887" y="5013260"/>
            <a:ext cx="1254140" cy="64929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E387A4E-F61F-A534-8835-EDEE9D169E7D}"/>
              </a:ext>
            </a:extLst>
          </p:cNvPr>
          <p:cNvSpPr txBox="1"/>
          <p:nvPr/>
        </p:nvSpPr>
        <p:spPr>
          <a:xfrm rot="1710035">
            <a:off x="2040318" y="4255430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Con-Id-2</a:t>
            </a:r>
            <a:endParaRPr lang="en-IL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35D722-4372-5BA4-8E82-81D29F609E38}"/>
              </a:ext>
            </a:extLst>
          </p:cNvPr>
          <p:cNvSpPr txBox="1"/>
          <p:nvPr/>
        </p:nvSpPr>
        <p:spPr>
          <a:xfrm>
            <a:off x="1972686" y="228528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Con-Id-1</a:t>
            </a:r>
            <a:endParaRPr lang="en-IL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F49A53-BA5B-CDDA-3DB3-BD516250C756}"/>
              </a:ext>
            </a:extLst>
          </p:cNvPr>
          <p:cNvSpPr txBox="1"/>
          <p:nvPr/>
        </p:nvSpPr>
        <p:spPr>
          <a:xfrm rot="19741006">
            <a:off x="1893416" y="4861372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Con-Id-n</a:t>
            </a:r>
            <a:endParaRPr lang="en-IL" sz="1600" b="1" dirty="0"/>
          </a:p>
        </p:txBody>
      </p:sp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DD9B60F0-A694-83A3-7A81-2DC5C782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42" y="2049116"/>
            <a:ext cx="914771" cy="973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D20BD7-0C38-E5EC-B9C8-9183244F4845}"/>
              </a:ext>
            </a:extLst>
          </p:cNvPr>
          <p:cNvSpPr txBox="1"/>
          <p:nvPr/>
        </p:nvSpPr>
        <p:spPr>
          <a:xfrm>
            <a:off x="2749498" y="2928015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User-Id-1</a:t>
            </a:r>
            <a:endParaRPr lang="en-IL" sz="1600" b="1" dirty="0"/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486C81AC-16FE-DBB6-8584-DF1F5E161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20" y="4397618"/>
            <a:ext cx="914771" cy="97372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6261B62-1C50-1383-18D5-431ABE85C9EA}"/>
              </a:ext>
            </a:extLst>
          </p:cNvPr>
          <p:cNvSpPr txBox="1"/>
          <p:nvPr/>
        </p:nvSpPr>
        <p:spPr>
          <a:xfrm>
            <a:off x="2805776" y="5276517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User-Id-2</a:t>
            </a:r>
            <a:endParaRPr lang="en-IL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ACAE7-9AA5-66D4-CDEA-B6D5E1296C2C}"/>
              </a:ext>
            </a:extLst>
          </p:cNvPr>
          <p:cNvSpPr/>
          <p:nvPr/>
        </p:nvSpPr>
        <p:spPr>
          <a:xfrm>
            <a:off x="3888502" y="2177387"/>
            <a:ext cx="5451495" cy="3845342"/>
          </a:xfrm>
          <a:prstGeom prst="rect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28649-5743-91B5-F11D-9DD03214E39E}"/>
              </a:ext>
            </a:extLst>
          </p:cNvPr>
          <p:cNvSpPr txBox="1"/>
          <p:nvPr/>
        </p:nvSpPr>
        <p:spPr>
          <a:xfrm>
            <a:off x="4904142" y="1510140"/>
            <a:ext cx="26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Signal-R Server</a:t>
            </a:r>
            <a:endParaRPr lang="en-IL" sz="24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3E833C-28D4-427B-3B90-43DF771C44DF}"/>
              </a:ext>
            </a:extLst>
          </p:cNvPr>
          <p:cNvCxnSpPr>
            <a:cxnSpLocks/>
          </p:cNvCxnSpPr>
          <p:nvPr/>
        </p:nvCxnSpPr>
        <p:spPr>
          <a:xfrm>
            <a:off x="3485464" y="2659184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ADB07C-04A9-EF0F-62AA-8A59A975CC96}"/>
              </a:ext>
            </a:extLst>
          </p:cNvPr>
          <p:cNvCxnSpPr>
            <a:cxnSpLocks/>
          </p:cNvCxnSpPr>
          <p:nvPr/>
        </p:nvCxnSpPr>
        <p:spPr>
          <a:xfrm flipV="1">
            <a:off x="3514330" y="5013260"/>
            <a:ext cx="708555" cy="1738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276FC7-FA6E-FCD8-DB83-64CFFC4D5C9A}"/>
              </a:ext>
            </a:extLst>
          </p:cNvPr>
          <p:cNvSpPr/>
          <p:nvPr/>
        </p:nvSpPr>
        <p:spPr>
          <a:xfrm>
            <a:off x="4533627" y="3295604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Sign-in</a:t>
            </a:r>
            <a:endParaRPr lang="en-IL" sz="1600" dirty="0">
              <a:solidFill>
                <a:schemeClr val="tx1"/>
              </a:solidFill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F872A90F-1C7E-6358-4A96-893A87126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96" y="3240995"/>
            <a:ext cx="914771" cy="973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3AC43F3-44F9-53B3-9A82-A6DB194ACDB9}"/>
              </a:ext>
            </a:extLst>
          </p:cNvPr>
          <p:cNvSpPr txBox="1"/>
          <p:nvPr/>
        </p:nvSpPr>
        <p:spPr>
          <a:xfrm>
            <a:off x="2815152" y="4119894"/>
            <a:ext cx="141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Visitor</a:t>
            </a:r>
            <a:endParaRPr lang="en-IL" sz="1600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6B40D01-96C0-4B16-98F8-7A0EB7673819}"/>
              </a:ext>
            </a:extLst>
          </p:cNvPr>
          <p:cNvCxnSpPr>
            <a:cxnSpLocks/>
          </p:cNvCxnSpPr>
          <p:nvPr/>
        </p:nvCxnSpPr>
        <p:spPr>
          <a:xfrm>
            <a:off x="3514330" y="3856613"/>
            <a:ext cx="73742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E33705E-546C-0CB7-DE32-D8BF6ED81D37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680205" y="2914383"/>
            <a:ext cx="1077691" cy="8134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590A03-ABD0-7011-D068-CAAEEFFD4BB1}"/>
              </a:ext>
            </a:extLst>
          </p:cNvPr>
          <p:cNvSpPr/>
          <p:nvPr/>
        </p:nvSpPr>
        <p:spPr>
          <a:xfrm>
            <a:off x="4534893" y="283923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Register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0C87E1-21EB-90C5-A315-0EC9538E6662}"/>
              </a:ext>
            </a:extLst>
          </p:cNvPr>
          <p:cNvSpPr/>
          <p:nvPr/>
        </p:nvSpPr>
        <p:spPr>
          <a:xfrm>
            <a:off x="4388556" y="2693019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C08BC5-D412-DBDE-8AF2-0DCE6F7DC428}"/>
              </a:ext>
            </a:extLst>
          </p:cNvPr>
          <p:cNvSpPr txBox="1"/>
          <p:nvPr/>
        </p:nvSpPr>
        <p:spPr>
          <a:xfrm>
            <a:off x="4534794" y="2350433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 Page</a:t>
            </a:r>
            <a:endParaRPr lang="en-IL" b="1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7AF95FA-4C0F-E679-EC0E-83AD6A4A4D6D}"/>
              </a:ext>
            </a:extLst>
          </p:cNvPr>
          <p:cNvSpPr/>
          <p:nvPr/>
        </p:nvSpPr>
        <p:spPr>
          <a:xfrm>
            <a:off x="4545049" y="4838213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Join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24ED635-B22C-B0A7-4DE6-5A39036E87D8}"/>
              </a:ext>
            </a:extLst>
          </p:cNvPr>
          <p:cNvSpPr/>
          <p:nvPr/>
        </p:nvSpPr>
        <p:spPr>
          <a:xfrm>
            <a:off x="4546315" y="4381842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Room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BCFAFE-D0FE-27A4-3826-7985F230D65F}"/>
              </a:ext>
            </a:extLst>
          </p:cNvPr>
          <p:cNvSpPr/>
          <p:nvPr/>
        </p:nvSpPr>
        <p:spPr>
          <a:xfrm>
            <a:off x="4399978" y="4235628"/>
            <a:ext cx="1642128" cy="1103528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BC357D-8E61-0867-79A5-43ACB4F77ABE}"/>
              </a:ext>
            </a:extLst>
          </p:cNvPr>
          <p:cNvSpPr txBox="1"/>
          <p:nvPr/>
        </p:nvSpPr>
        <p:spPr>
          <a:xfrm>
            <a:off x="4749428" y="3888569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Lobby</a:t>
            </a:r>
            <a:endParaRPr lang="en-IL" b="1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51B2CD0-D7EF-1F17-E7C0-D22EE1A86702}"/>
              </a:ext>
            </a:extLst>
          </p:cNvPr>
          <p:cNvSpPr/>
          <p:nvPr/>
        </p:nvSpPr>
        <p:spPr>
          <a:xfrm>
            <a:off x="6855827" y="484396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Fold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0621562-C307-F3FC-D21D-3D992A96091C}"/>
              </a:ext>
            </a:extLst>
          </p:cNvPr>
          <p:cNvSpPr/>
          <p:nvPr/>
        </p:nvSpPr>
        <p:spPr>
          <a:xfrm>
            <a:off x="6857093" y="4387598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6E8F30-D82E-C088-8FA2-A6A2B1889EB9}"/>
              </a:ext>
            </a:extLst>
          </p:cNvPr>
          <p:cNvSpPr/>
          <p:nvPr/>
        </p:nvSpPr>
        <p:spPr>
          <a:xfrm>
            <a:off x="6710756" y="4241384"/>
            <a:ext cx="1642128" cy="153963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B9E509-63FB-7D4D-8D54-B5E2C7E9DE5D}"/>
              </a:ext>
            </a:extLst>
          </p:cNvPr>
          <p:cNvSpPr txBox="1"/>
          <p:nvPr/>
        </p:nvSpPr>
        <p:spPr>
          <a:xfrm>
            <a:off x="7137855" y="3896897"/>
            <a:ext cx="26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Room</a:t>
            </a:r>
            <a:endParaRPr lang="en-IL" b="1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D3936C8-B738-B822-E5DC-D28E9043533F}"/>
              </a:ext>
            </a:extLst>
          </p:cNvPr>
          <p:cNvSpPr/>
          <p:nvPr/>
        </p:nvSpPr>
        <p:spPr>
          <a:xfrm>
            <a:off x="6869451" y="53282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Raise</a:t>
            </a:r>
            <a:endParaRPr lang="en-IL" sz="16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EC94B4-198C-8247-228F-9168A1EE8C49}"/>
              </a:ext>
            </a:extLst>
          </p:cNvPr>
          <p:cNvCxnSpPr>
            <a:cxnSpLocks/>
          </p:cNvCxnSpPr>
          <p:nvPr/>
        </p:nvCxnSpPr>
        <p:spPr>
          <a:xfrm flipV="1">
            <a:off x="6346371" y="1935425"/>
            <a:ext cx="0" cy="2872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33F6ECC-8F51-85B1-BD0C-A7049020AE7C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3244783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6C99AD9-7A0B-8F27-EEA6-C20FEDC92052}"/>
              </a:ext>
            </a:extLst>
          </p:cNvPr>
          <p:cNvCxnSpPr>
            <a:cxnSpLocks/>
          </p:cNvCxnSpPr>
          <p:nvPr/>
        </p:nvCxnSpPr>
        <p:spPr>
          <a:xfrm flipH="1" flipV="1">
            <a:off x="5910413" y="4797568"/>
            <a:ext cx="435958" cy="10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C4D5BBE-6768-102E-DEC7-74EFABECCDC5}"/>
              </a:ext>
            </a:extLst>
          </p:cNvPr>
          <p:cNvCxnSpPr>
            <a:cxnSpLocks/>
          </p:cNvCxnSpPr>
          <p:nvPr/>
        </p:nvCxnSpPr>
        <p:spPr>
          <a:xfrm>
            <a:off x="6346371" y="4807712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4721D49-8E7D-2CF0-051C-6746447A20E9}"/>
              </a:ext>
            </a:extLst>
          </p:cNvPr>
          <p:cNvCxnSpPr>
            <a:cxnSpLocks/>
          </p:cNvCxnSpPr>
          <p:nvPr/>
        </p:nvCxnSpPr>
        <p:spPr>
          <a:xfrm>
            <a:off x="6346371" y="2770145"/>
            <a:ext cx="443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00165377-EF01-AED4-DD57-B174A32C42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10463" r="19550" b="11702"/>
          <a:stretch/>
        </p:blipFill>
        <p:spPr>
          <a:xfrm>
            <a:off x="6837636" y="2516522"/>
            <a:ext cx="789023" cy="73840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D0483-FE14-D089-621D-705EAAE0BE22}"/>
              </a:ext>
            </a:extLst>
          </p:cNvPr>
          <p:cNvSpPr/>
          <p:nvPr/>
        </p:nvSpPr>
        <p:spPr>
          <a:xfrm>
            <a:off x="6777492" y="2502206"/>
            <a:ext cx="859452" cy="73878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34F0C5-E64F-C69C-F2E7-551A9B94F4C6}"/>
              </a:ext>
            </a:extLst>
          </p:cNvPr>
          <p:cNvSpPr txBox="1"/>
          <p:nvPr/>
        </p:nvSpPr>
        <p:spPr>
          <a:xfrm>
            <a:off x="6863718" y="2193342"/>
            <a:ext cx="88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Timer</a:t>
            </a:r>
            <a:endParaRPr lang="en-IL" b="1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CAB067E-24FE-1B45-9D32-FB8FFC61D503}"/>
              </a:ext>
            </a:extLst>
          </p:cNvPr>
          <p:cNvCxnSpPr>
            <a:cxnSpLocks/>
          </p:cNvCxnSpPr>
          <p:nvPr/>
        </p:nvCxnSpPr>
        <p:spPr>
          <a:xfrm>
            <a:off x="6324755" y="3880241"/>
            <a:ext cx="4209712" cy="6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 descr="Chart&#10;&#10;Description automatically generated">
            <a:extLst>
              <a:ext uri="{FF2B5EF4-FFF2-40B4-BE49-F238E27FC236}">
                <a16:creationId xmlns:a16="http://schemas.microsoft.com/office/drawing/2014/main" id="{3493E454-4D48-7D65-1970-188AAD3A98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8" b="7560"/>
          <a:stretch/>
        </p:blipFill>
        <p:spPr>
          <a:xfrm>
            <a:off x="10542240" y="4278721"/>
            <a:ext cx="1343007" cy="181501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6440240F-ED95-9974-0E57-260BB1FF90B0}"/>
              </a:ext>
            </a:extLst>
          </p:cNvPr>
          <p:cNvSpPr/>
          <p:nvPr/>
        </p:nvSpPr>
        <p:spPr>
          <a:xfrm>
            <a:off x="10479630" y="2416369"/>
            <a:ext cx="1640464" cy="1703525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CD385A1-BBF3-0F15-9BEE-F86AC5F49E65}"/>
              </a:ext>
            </a:extLst>
          </p:cNvPr>
          <p:cNvSpPr txBox="1"/>
          <p:nvPr/>
        </p:nvSpPr>
        <p:spPr>
          <a:xfrm>
            <a:off x="10866724" y="2012129"/>
            <a:ext cx="21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</a:t>
            </a:r>
            <a:endParaRPr lang="en-IL" sz="2400" b="1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1A23435-AD4A-38D0-B4C1-BE7B8BDFFAA9}"/>
              </a:ext>
            </a:extLst>
          </p:cNvPr>
          <p:cNvSpPr/>
          <p:nvPr/>
        </p:nvSpPr>
        <p:spPr>
          <a:xfrm>
            <a:off x="10619243" y="2674966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8AD60524-A889-3DC6-80B5-BC192BFC33D7}"/>
              </a:ext>
            </a:extLst>
          </p:cNvPr>
          <p:cNvSpPr/>
          <p:nvPr/>
        </p:nvSpPr>
        <p:spPr>
          <a:xfrm>
            <a:off x="10626352" y="3140447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Rooms-Table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2F6652D0-004A-5051-1AE6-E7D10BE73C6B}"/>
              </a:ext>
            </a:extLst>
          </p:cNvPr>
          <p:cNvSpPr/>
          <p:nvPr/>
        </p:nvSpPr>
        <p:spPr>
          <a:xfrm>
            <a:off x="10639138" y="3627739"/>
            <a:ext cx="1323112" cy="338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Cards-Table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855FBF7-FFF5-64EC-FD93-BC59990D3B52}"/>
              </a:ext>
            </a:extLst>
          </p:cNvPr>
          <p:cNvSpPr txBox="1"/>
          <p:nvPr/>
        </p:nvSpPr>
        <p:spPr>
          <a:xfrm>
            <a:off x="7848596" y="2383546"/>
            <a:ext cx="166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</a:t>
            </a:r>
            <a:endParaRPr lang="en-IL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F958043-0B4A-7455-BA8B-B6C4F48E69BC}"/>
              </a:ext>
            </a:extLst>
          </p:cNvPr>
          <p:cNvSpPr/>
          <p:nvPr/>
        </p:nvSpPr>
        <p:spPr>
          <a:xfrm>
            <a:off x="7794516" y="2725478"/>
            <a:ext cx="1455291" cy="951169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C505070-9D39-1BAF-07A9-7E5093B518D5}"/>
              </a:ext>
            </a:extLst>
          </p:cNvPr>
          <p:cNvCxnSpPr>
            <a:cxnSpLocks/>
          </p:cNvCxnSpPr>
          <p:nvPr/>
        </p:nvCxnSpPr>
        <p:spPr>
          <a:xfrm>
            <a:off x="6324755" y="3570159"/>
            <a:ext cx="1426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9DBBF5A0-7174-0707-93E1-4DCB21ED7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r="6495"/>
          <a:stretch/>
        </p:blipFill>
        <p:spPr>
          <a:xfrm>
            <a:off x="7887024" y="2765799"/>
            <a:ext cx="1313821" cy="838064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DFEAD4D5-4286-836E-28C8-64D8685AE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0" r="28120"/>
          <a:stretch/>
        </p:blipFill>
        <p:spPr>
          <a:xfrm>
            <a:off x="6933565" y="1411825"/>
            <a:ext cx="583818" cy="628308"/>
          </a:xfrm>
          <a:prstGeom prst="rect">
            <a:avLst/>
          </a:prstGeom>
        </p:spPr>
      </p:pic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37D712B0-EC7B-CD46-B617-07DD19A45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77" y="4640894"/>
            <a:ext cx="1851725" cy="1062720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BEF3763-CEDE-4318-BF7F-DF6725669636}"/>
              </a:ext>
            </a:extLst>
          </p:cNvPr>
          <p:cNvCxnSpPr>
            <a:cxnSpLocks/>
          </p:cNvCxnSpPr>
          <p:nvPr/>
        </p:nvCxnSpPr>
        <p:spPr>
          <a:xfrm>
            <a:off x="9793822" y="3902823"/>
            <a:ext cx="5346" cy="61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8584AC-855E-9ED4-674C-9C1698A9FA48}"/>
              </a:ext>
            </a:extLst>
          </p:cNvPr>
          <p:cNvSpPr txBox="1"/>
          <p:nvPr/>
        </p:nvSpPr>
        <p:spPr>
          <a:xfrm>
            <a:off x="957941" y="919836"/>
            <a:ext cx="715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FFFF00"/>
                </a:highlight>
              </a:rPr>
              <a:t>Ophir needs to fill</a:t>
            </a:r>
            <a:endParaRPr lang="en-IL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398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3906688" y="37574"/>
            <a:ext cx="40507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Workflow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CBBCA-E0BF-9242-94DE-8D33CF00C1FF}"/>
              </a:ext>
            </a:extLst>
          </p:cNvPr>
          <p:cNvSpPr txBox="1"/>
          <p:nvPr/>
        </p:nvSpPr>
        <p:spPr>
          <a:xfrm>
            <a:off x="348341" y="964064"/>
            <a:ext cx="83820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 this project we have learned a </a:t>
            </a:r>
            <a:r>
              <a:rPr lang="en-US" sz="2800" b="1"/>
              <a:t>great lesson </a:t>
            </a:r>
            <a:r>
              <a:rPr lang="en-US" sz="2800" b="1" dirty="0"/>
              <a:t>of how to manage a software development as a team. 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800" b="1" dirty="0"/>
              <a:t>We had a meeting each Tuesday, where we decided on a two-week sprint. and in the “free one” we discussed, shared, and made decisions on how to continue the project implementation.</a:t>
            </a:r>
            <a:br>
              <a:rPr lang="en-US" sz="2800" b="1" dirty="0"/>
            </a:br>
            <a:r>
              <a:rPr lang="en-US" sz="2800" b="1" dirty="0"/>
              <a:t>  </a:t>
            </a:r>
            <a:br>
              <a:rPr lang="en-US" sz="2800" b="1" dirty="0"/>
            </a:br>
            <a:r>
              <a:rPr lang="en-US" sz="2800" b="1" dirty="0"/>
              <a:t>The main tool we have used are GitHub and Azure DevOps, which provided us a good infrastructure to manage and coordinate our project workflow</a:t>
            </a:r>
          </a:p>
          <a:p>
            <a:endParaRPr lang="en-IL" sz="2800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75E76DE-9270-A60A-92E4-7D56F9192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5" y="2216078"/>
            <a:ext cx="3051205" cy="249743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6AF43E4-BEA1-9EA7-9E52-E07351A8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6742"/>
          <a:stretch/>
        </p:blipFill>
        <p:spPr>
          <a:xfrm>
            <a:off x="8730343" y="5379936"/>
            <a:ext cx="1534886" cy="1319094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1D8373B-04C9-8F61-E0C2-53DBDFABE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13961"/>
          <a:stretch/>
        </p:blipFill>
        <p:spPr>
          <a:xfrm>
            <a:off x="10363200" y="5252542"/>
            <a:ext cx="1610004" cy="1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4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EA198-16CF-44F9-3420-91AD007B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4666"/>
          <a:stretch/>
        </p:blipFill>
        <p:spPr>
          <a:xfrm>
            <a:off x="1" y="-27222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Summary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605164-0968-F493-E634-DA014A52D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2CD42-47FC-53EA-1BBE-E2188CBCAF90}"/>
              </a:ext>
            </a:extLst>
          </p:cNvPr>
          <p:cNvSpPr txBox="1"/>
          <p:nvPr/>
        </p:nvSpPr>
        <p:spPr>
          <a:xfrm>
            <a:off x="293914" y="151179"/>
            <a:ext cx="96447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This is the first time we had to develop an end-to-end project of this technical and team members magnitude. We are proud to have this game working.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have learned many lessons, like how to approach the planning of a project, and encountered many professional challenges, which improved our skills and knowledge at software engineering.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We would like to thank Mr. Tamir Dresher on guiding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us through this project.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9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DFD9623-6524-9788-09E4-BCE600CEB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7729"/>
          <a:stretch/>
        </p:blipFill>
        <p:spPr>
          <a:xfrm>
            <a:off x="0" y="-76200"/>
            <a:ext cx="12197818" cy="6934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707773" y="32913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en-US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anagers Review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5DC70-D0E9-0930-8A53-C7FFBD97FDA7}"/>
              </a:ext>
            </a:extLst>
          </p:cNvPr>
          <p:cNvSpPr txBox="1"/>
          <p:nvPr/>
        </p:nvSpPr>
        <p:spPr>
          <a:xfrm>
            <a:off x="152399" y="1442350"/>
            <a:ext cx="7151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“Poker Online” </a:t>
            </a:r>
            <a:r>
              <a:rPr lang="en-US" sz="2800" dirty="0">
                <a:solidFill>
                  <a:schemeClr val="bg1"/>
                </a:solidFill>
              </a:rPr>
              <a:t>is a web-based online multiplayer game, full stack developed by our team.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 project is based on a Signal-R server which controls and manages the game play.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It contains a JavaScript written Web Page for the best user-experience, and saves all the data in a Database which enables a Disaster Recovery of a client and\or a server.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endParaRPr lang="en-IL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7E645F7-DB3C-6620-FF3B-40A03FDD6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-32658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158C4A-6F12-5A56-2494-35682B43F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-794" b="20952"/>
          <a:stretch/>
        </p:blipFill>
        <p:spPr>
          <a:xfrm>
            <a:off x="0" y="1447378"/>
            <a:ext cx="12192000" cy="5475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363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Sign-In screen: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2582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168551" y="882181"/>
            <a:ext cx="462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Lobby, after Ophir has signed in:</a:t>
            </a:r>
            <a:endParaRPr lang="en-IL" sz="2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962949-FA55-F1B7-7AB3-823E0D101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4286" r="626" b="9365"/>
          <a:stretch/>
        </p:blipFill>
        <p:spPr>
          <a:xfrm>
            <a:off x="6802" y="1343846"/>
            <a:ext cx="12185198" cy="5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72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Providing the starting amount of money: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74593-3F29-D6BC-94F4-03139C192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984" r="11250" b="13968"/>
          <a:stretch/>
        </p:blipFill>
        <p:spPr>
          <a:xfrm>
            <a:off x="97971" y="1409691"/>
            <a:ext cx="12094029" cy="54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6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3" y="860410"/>
            <a:ext cx="857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created room, with just Ophir inside: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4A19E-62D1-AE5E-FCCA-52C9F61C8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2" t="6826" b="10952"/>
          <a:stretch/>
        </p:blipFill>
        <p:spPr>
          <a:xfrm>
            <a:off x="0" y="1447377"/>
            <a:ext cx="12192000" cy="5410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E8B17-8272-132B-FB21-59EEDE535811}"/>
              </a:ext>
            </a:extLst>
          </p:cNvPr>
          <p:cNvSpPr/>
          <p:nvPr/>
        </p:nvSpPr>
        <p:spPr>
          <a:xfrm>
            <a:off x="4887686" y="6117772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E54FA7-0888-CD06-ED5E-CF773FC84FE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73286" y="6351815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5FC30-F659-E8BE-FA3F-15B274057634}"/>
              </a:ext>
            </a:extLst>
          </p:cNvPr>
          <p:cNvSpPr/>
          <p:nvPr/>
        </p:nvSpPr>
        <p:spPr>
          <a:xfrm>
            <a:off x="2302123" y="5754860"/>
            <a:ext cx="19795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entered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with 496$</a:t>
            </a:r>
            <a:endParaRPr lang="en-IL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7FC2D-7F3A-A8BB-99C9-0E45FB3B22CA}"/>
              </a:ext>
            </a:extLst>
          </p:cNvPr>
          <p:cNvSpPr/>
          <p:nvPr/>
        </p:nvSpPr>
        <p:spPr>
          <a:xfrm>
            <a:off x="9687169" y="1819233"/>
            <a:ext cx="1208314" cy="468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4724B4-7BDE-4DB2-1379-B16DD18A4800}"/>
              </a:ext>
            </a:extLst>
          </p:cNvPr>
          <p:cNvCxnSpPr>
            <a:cxnSpLocks/>
          </p:cNvCxnSpPr>
          <p:nvPr/>
        </p:nvCxnSpPr>
        <p:spPr>
          <a:xfrm>
            <a:off x="10291326" y="2287319"/>
            <a:ext cx="0" cy="810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76D205E-1040-0DA2-2B86-DBE1136DCFE5}"/>
              </a:ext>
            </a:extLst>
          </p:cNvPr>
          <p:cNvSpPr/>
          <p:nvPr/>
        </p:nvSpPr>
        <p:spPr>
          <a:xfrm>
            <a:off x="9164382" y="3098304"/>
            <a:ext cx="22538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Ophir now has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1000-496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=504$ remained</a:t>
            </a:r>
            <a:endParaRPr lang="en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8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69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Amit’s screen after he joined the room. Notice that he’s centered, and can only see his cards: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C4C85-DA34-F369-4973-72A408CF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1" t="10719" r="5179" b="12795"/>
          <a:stretch/>
        </p:blipFill>
        <p:spPr>
          <a:xfrm>
            <a:off x="0" y="1758597"/>
            <a:ext cx="12192000" cy="5128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DF7781-72A4-48B1-19CA-B1BA6828C99A}"/>
              </a:ext>
            </a:extLst>
          </p:cNvPr>
          <p:cNvSpPr/>
          <p:nvPr/>
        </p:nvSpPr>
        <p:spPr>
          <a:xfrm>
            <a:off x="3864427" y="5486399"/>
            <a:ext cx="4942116" cy="1400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E160C-2082-798E-B9DC-BF7A133437BB}"/>
              </a:ext>
            </a:extLst>
          </p:cNvPr>
          <p:cNvCxnSpPr>
            <a:cxnSpLocks/>
          </p:cNvCxnSpPr>
          <p:nvPr/>
        </p:nvCxnSpPr>
        <p:spPr>
          <a:xfrm>
            <a:off x="8806543" y="6079673"/>
            <a:ext cx="5551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01DC5-14F7-CC3C-DB11-C9B22090A02D}"/>
              </a:ext>
            </a:extLst>
          </p:cNvPr>
          <p:cNvSpPr/>
          <p:nvPr/>
        </p:nvSpPr>
        <p:spPr>
          <a:xfrm>
            <a:off x="9381578" y="5586520"/>
            <a:ext cx="16802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players are able to chat</a:t>
            </a:r>
          </a:p>
        </p:txBody>
      </p:sp>
    </p:spTree>
    <p:extLst>
      <p:ext uri="{BB962C8B-B14F-4D97-AF65-F5344CB8AC3E}">
        <p14:creationId xmlns:p14="http://schemas.microsoft.com/office/powerpoint/2010/main" val="201912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Play Screenshots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C398A92-0C60-F6F8-7F96-F766C660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083B-0990-DE7A-1994-C60617D94C79}"/>
              </a:ext>
            </a:extLst>
          </p:cNvPr>
          <p:cNvSpPr txBox="1"/>
          <p:nvPr/>
        </p:nvSpPr>
        <p:spPr>
          <a:xfrm>
            <a:off x="1212092" y="860410"/>
            <a:ext cx="823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Golan’s screen when he joins. Notice again that he’s centered, and can see only his cards :</a:t>
            </a:r>
            <a:endParaRPr lang="en-IL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004C3-22C4-5BAF-3A73-083E9675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7" t="12546" r="10714" b="12546"/>
          <a:stretch/>
        </p:blipFill>
        <p:spPr>
          <a:xfrm>
            <a:off x="0" y="1693598"/>
            <a:ext cx="12192000" cy="51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8CD67C-AD3C-D915-391F-DF75B47E69DD}"/>
              </a:ext>
            </a:extLst>
          </p:cNvPr>
          <p:cNvSpPr/>
          <p:nvPr/>
        </p:nvSpPr>
        <p:spPr>
          <a:xfrm>
            <a:off x="1696887" y="27222"/>
            <a:ext cx="7886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Table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7E23F5-3B0C-B4BF-CF85-88A7CF99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28458"/>
              </p:ext>
            </p:extLst>
          </p:nvPr>
        </p:nvGraphicFramePr>
        <p:xfrm>
          <a:off x="629314" y="1029023"/>
          <a:ext cx="9525000" cy="5522966"/>
        </p:xfrm>
        <a:graphic>
          <a:graphicData uri="http://schemas.openxmlformats.org/drawingml/2006/table">
            <a:tbl>
              <a:tblPr rtl="1" firstRow="1" firstCol="1" bandRow="1"/>
              <a:tblGrid>
                <a:gridCol w="1426030">
                  <a:extLst>
                    <a:ext uri="{9D8B030D-6E8A-4147-A177-3AD203B41FA5}">
                      <a16:colId xmlns:a16="http://schemas.microsoft.com/office/drawing/2014/main" val="617942583"/>
                    </a:ext>
                  </a:extLst>
                </a:gridCol>
                <a:gridCol w="6106886">
                  <a:extLst>
                    <a:ext uri="{9D8B030D-6E8A-4147-A177-3AD203B41FA5}">
                      <a16:colId xmlns:a16="http://schemas.microsoft.com/office/drawing/2014/main" val="884898275"/>
                    </a:ext>
                  </a:extLst>
                </a:gridCol>
                <a:gridCol w="1992084">
                  <a:extLst>
                    <a:ext uri="{9D8B030D-6E8A-4147-A177-3AD203B41FA5}">
                      <a16:colId xmlns:a16="http://schemas.microsoft.com/office/drawing/2014/main" val="2149522017"/>
                    </a:ext>
                  </a:extLst>
                </a:gridCol>
              </a:tblGrid>
              <a:tr h="566523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Comments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Explanation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Player Name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359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Each user who got in the welcome page, and yet to be identified by the system.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Visitor can Register, or Log-In if he already had an account.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Visitor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252366"/>
                  </a:ext>
                </a:extLst>
              </a:tr>
              <a:tr h="181328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After being identified by the system, </a:t>
                      </a:r>
                      <a:b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</a:b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the user is moved to the Lobby, where he can open a room (a game) or join an existing one.</a:t>
                      </a: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668930"/>
                  </a:ext>
                </a:extLst>
              </a:tr>
              <a:tr h="118990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When entering a room, becomes an active player, and can participate and play in game when a new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roud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 starts.</a:t>
                      </a:r>
                      <a:endParaRPr lang="he-IL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40385" algn="l"/>
                          <a:tab pos="900430" algn="l"/>
                          <a:tab pos="540385" algn="l"/>
                          <a:tab pos="808990" algn="l"/>
                          <a:tab pos="900430" algn="l"/>
                          <a:tab pos="1259205" algn="l"/>
                        </a:tabLs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ea typeface="Arial" panose="020B0604020202020204" pitchFamily="34" charset="0"/>
                          <a:cs typeface="David" panose="020E0502060401010101" pitchFamily="34" charset="-79"/>
                        </a:rPr>
                        <a:t>User in-game</a:t>
                      </a:r>
                      <a:endParaRPr lang="en-IL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1778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493179"/>
                  </a:ext>
                </a:extLst>
              </a:tr>
            </a:tbl>
          </a:graphicData>
        </a:graphic>
      </p:graphicFrame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BA81D0-D47E-ED25-89C3-53C47DF7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1" y="0"/>
            <a:ext cx="1466849" cy="14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569</Words>
  <Application>Microsoft Office PowerPoint</Application>
  <PresentationFormat>Widescreen</PresentationFormat>
  <Paragraphs>112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David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Golan Parsha</dc:creator>
  <cp:lastModifiedBy>Golan Parsha</cp:lastModifiedBy>
  <cp:revision>105</cp:revision>
  <dcterms:created xsi:type="dcterms:W3CDTF">2022-03-08T07:43:55Z</dcterms:created>
  <dcterms:modified xsi:type="dcterms:W3CDTF">2022-06-06T14:30:23Z</dcterms:modified>
</cp:coreProperties>
</file>